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83" r:id="rId5"/>
  </p:sldMasterIdLst>
  <p:notesMasterIdLst>
    <p:notesMasterId r:id="rId20"/>
  </p:notesMasterIdLst>
  <p:handoutMasterIdLst>
    <p:handoutMasterId r:id="rId21"/>
  </p:handoutMasterIdLst>
  <p:sldIdLst>
    <p:sldId id="283" r:id="rId6"/>
    <p:sldId id="295" r:id="rId7"/>
    <p:sldId id="260" r:id="rId8"/>
    <p:sldId id="296" r:id="rId9"/>
    <p:sldId id="297" r:id="rId10"/>
    <p:sldId id="298" r:id="rId11"/>
    <p:sldId id="299" r:id="rId12"/>
    <p:sldId id="300" r:id="rId13"/>
    <p:sldId id="301" r:id="rId14"/>
    <p:sldId id="304" r:id="rId15"/>
    <p:sldId id="305" r:id="rId16"/>
    <p:sldId id="306" r:id="rId17"/>
    <p:sldId id="292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85794" autoAdjust="0"/>
  </p:normalViewPr>
  <p:slideViewPr>
    <p:cSldViewPr snapToGrid="0">
      <p:cViewPr varScale="1">
        <p:scale>
          <a:sx n="77" d="100"/>
          <a:sy n="77" d="100"/>
        </p:scale>
        <p:origin x="30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2019/03/10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2019/03/10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838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01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70068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8397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75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600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3673942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943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57316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372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126348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595825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304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2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203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550679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901763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187002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646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361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949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60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78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253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172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399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36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  <p:sldLayoutId id="2147483682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5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lose up of a womans face&#10;&#10;Description automatically generated">
            <a:extLst>
              <a:ext uri="{FF2B5EF4-FFF2-40B4-BE49-F238E27FC236}">
                <a16:creationId xmlns:a16="http://schemas.microsoft.com/office/drawing/2014/main" id="{07E15A1B-375C-47F3-86CB-04F094098F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614" r="22614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PERTEMUAN</a:t>
            </a:r>
            <a:br>
              <a:rPr lang="id-ID" dirty="0"/>
            </a:br>
            <a:r>
              <a:rPr lang="id-ID" dirty="0"/>
              <a:t>K3TIGA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Praktikum Pengolahan dan </a:t>
            </a:r>
            <a:r>
              <a:rPr lang="id-ID" sz="3200" spc="300" dirty="0"/>
              <a:t>Analisis</a:t>
            </a:r>
            <a:r>
              <a:rPr lang="id-ID" dirty="0"/>
              <a:t> Citra Digital</a:t>
            </a:r>
            <a:endParaRPr lang="en-ZA" dirty="0"/>
          </a:p>
        </p:txBody>
      </p:sp>
      <p:sp>
        <p:nvSpPr>
          <p:cNvPr id="7" name="Oval 6" descr="Logo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3B6C5-D59E-4572-8302-7C8A44EC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7" y="2526440"/>
            <a:ext cx="1823351" cy="18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AAF27A7-EE9E-41E9-AA6D-9A561EF8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Lanjutan: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Operasi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Brightness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dengan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Pointer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02CC57-7E1E-457A-A87A-2E41FBAD0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public void Brightness(Form1 form, int value){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Bitmap b = (Bitmap)</a:t>
            </a:r>
            <a:r>
              <a:rPr lang="en-US" sz="1200" dirty="0" err="1">
                <a:solidFill>
                  <a:srgbClr val="000000"/>
                </a:solidFill>
              </a:rPr>
              <a:t>this.bmpimg.Clone</a:t>
            </a:r>
            <a:r>
              <a:rPr lang="en-US" sz="1200" dirty="0">
                <a:solidFill>
                  <a:srgbClr val="000000"/>
                </a:solidFill>
              </a:rPr>
              <a:t>();</a:t>
            </a:r>
          </a:p>
          <a:p>
            <a:pPr marL="3810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</a:t>
            </a:r>
            <a:r>
              <a:rPr lang="en-US" sz="1200" dirty="0" err="1">
                <a:solidFill>
                  <a:srgbClr val="000000"/>
                </a:solidFill>
              </a:rPr>
              <a:t>BitmapData</a:t>
            </a:r>
            <a:r>
              <a:rPr lang="en-US" sz="1200" dirty="0">
                <a:solidFill>
                  <a:srgbClr val="000000"/>
                </a:solidFill>
              </a:rPr>
              <a:t> data = </a:t>
            </a:r>
            <a:r>
              <a:rPr lang="en-US" sz="1200" dirty="0" err="1">
                <a:solidFill>
                  <a:srgbClr val="000000"/>
                </a:solidFill>
              </a:rPr>
              <a:t>b.LockBits</a:t>
            </a:r>
            <a:r>
              <a:rPr lang="en-US" sz="1200" dirty="0">
                <a:solidFill>
                  <a:srgbClr val="000000"/>
                </a:solidFill>
              </a:rPr>
              <a:t>(new Rectangle(0, 0, </a:t>
            </a:r>
            <a:r>
              <a:rPr lang="en-US" sz="1200" dirty="0" err="1">
                <a:solidFill>
                  <a:srgbClr val="000000"/>
                </a:solidFill>
              </a:rPr>
              <a:t>b.Width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err="1">
                <a:solidFill>
                  <a:srgbClr val="000000"/>
                </a:solidFill>
              </a:rPr>
              <a:t>b.Height</a:t>
            </a:r>
            <a:r>
              <a:rPr lang="en-US" sz="1200" dirty="0">
                <a:solidFill>
                  <a:srgbClr val="000000"/>
                </a:solidFill>
              </a:rPr>
              <a:t>), </a:t>
            </a:r>
            <a:r>
              <a:rPr lang="en-US" sz="1200" dirty="0" err="1">
                <a:solidFill>
                  <a:srgbClr val="000000"/>
                </a:solidFill>
              </a:rPr>
              <a:t>ImageLockMode.ReadWrite</a:t>
            </a:r>
            <a:r>
              <a:rPr lang="en-US" sz="1200" dirty="0">
                <a:solidFill>
                  <a:srgbClr val="000000"/>
                </a:solidFill>
              </a:rPr>
              <a:t>, PixelFormat.Format24bppRgb);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int </a:t>
            </a:r>
            <a:r>
              <a:rPr lang="en-US" sz="1200" dirty="0" err="1">
                <a:solidFill>
                  <a:srgbClr val="000000"/>
                </a:solidFill>
              </a:rPr>
              <a:t>nOffset</a:t>
            </a:r>
            <a:r>
              <a:rPr lang="en-US" sz="1200" dirty="0">
                <a:solidFill>
                  <a:srgbClr val="000000"/>
                </a:solidFill>
              </a:rPr>
              <a:t> = </a:t>
            </a:r>
            <a:r>
              <a:rPr lang="en-US" sz="1200" dirty="0" err="1">
                <a:solidFill>
                  <a:srgbClr val="000000"/>
                </a:solidFill>
              </a:rPr>
              <a:t>data.Stride</a:t>
            </a:r>
            <a:r>
              <a:rPr lang="en-US" sz="1200" dirty="0">
                <a:solidFill>
                  <a:srgbClr val="000000"/>
                </a:solidFill>
              </a:rPr>
              <a:t> - </a:t>
            </a:r>
            <a:r>
              <a:rPr lang="en-US" sz="1200" dirty="0" err="1">
                <a:solidFill>
                  <a:srgbClr val="000000"/>
                </a:solidFill>
              </a:rPr>
              <a:t>data.Width</a:t>
            </a:r>
            <a:r>
              <a:rPr lang="en-US" sz="1200" dirty="0">
                <a:solidFill>
                  <a:srgbClr val="000000"/>
                </a:solidFill>
              </a:rPr>
              <a:t> * 3; int </a:t>
            </a:r>
            <a:r>
              <a:rPr lang="en-US" sz="1200" dirty="0" err="1">
                <a:solidFill>
                  <a:srgbClr val="000000"/>
                </a:solidFill>
              </a:rPr>
              <a:t>nWidth</a:t>
            </a:r>
            <a:r>
              <a:rPr lang="en-US" sz="1200" dirty="0">
                <a:solidFill>
                  <a:srgbClr val="000000"/>
                </a:solidFill>
              </a:rPr>
              <a:t> = </a:t>
            </a:r>
            <a:r>
              <a:rPr lang="en-US" sz="1200" dirty="0" err="1">
                <a:solidFill>
                  <a:srgbClr val="000000"/>
                </a:solidFill>
              </a:rPr>
              <a:t>data.Width</a:t>
            </a:r>
            <a:r>
              <a:rPr lang="en-US" sz="1200" dirty="0">
                <a:solidFill>
                  <a:srgbClr val="000000"/>
                </a:solidFill>
              </a:rPr>
              <a:t> * 3;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int x;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unsafe{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	byte* p = (byte*)(void*)data.Scan0.ToPointer();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	for (int </a:t>
            </a:r>
            <a:r>
              <a:rPr lang="en-US" sz="1200" dirty="0" err="1">
                <a:solidFill>
                  <a:srgbClr val="000000"/>
                </a:solidFill>
              </a:rPr>
              <a:t>i</a:t>
            </a:r>
            <a:r>
              <a:rPr lang="en-US" sz="1200" dirty="0">
                <a:solidFill>
                  <a:srgbClr val="000000"/>
                </a:solidFill>
              </a:rPr>
              <a:t> = 0; </a:t>
            </a:r>
            <a:r>
              <a:rPr lang="en-US" sz="1200" dirty="0" err="1">
                <a:solidFill>
                  <a:srgbClr val="000000"/>
                </a:solidFill>
              </a:rPr>
              <a:t>i</a:t>
            </a:r>
            <a:r>
              <a:rPr lang="en-US" sz="1200" dirty="0">
                <a:solidFill>
                  <a:srgbClr val="000000"/>
                </a:solidFill>
              </a:rPr>
              <a:t> &lt; </a:t>
            </a:r>
            <a:r>
              <a:rPr lang="en-US" sz="1200" dirty="0" err="1">
                <a:solidFill>
                  <a:srgbClr val="000000"/>
                </a:solidFill>
              </a:rPr>
              <a:t>data.Height</a:t>
            </a:r>
            <a:r>
              <a:rPr lang="en-US" sz="1200" dirty="0">
                <a:solidFill>
                  <a:srgbClr val="000000"/>
                </a:solidFill>
              </a:rPr>
              <a:t>; </a:t>
            </a:r>
            <a:r>
              <a:rPr lang="en-US" sz="1200" dirty="0" err="1">
                <a:solidFill>
                  <a:srgbClr val="000000"/>
                </a:solidFill>
              </a:rPr>
              <a:t>i</a:t>
            </a:r>
            <a:r>
              <a:rPr lang="en-US" sz="1200" dirty="0">
                <a:solidFill>
                  <a:srgbClr val="000000"/>
                </a:solidFill>
              </a:rPr>
              <a:t>++){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		for (int j = 0; j &lt; </a:t>
            </a:r>
            <a:r>
              <a:rPr lang="en-US" sz="1200" dirty="0" err="1">
                <a:solidFill>
                  <a:srgbClr val="000000"/>
                </a:solidFill>
              </a:rPr>
              <a:t>nWidth</a:t>
            </a:r>
            <a:r>
              <a:rPr lang="en-US" sz="1200" dirty="0">
                <a:solidFill>
                  <a:srgbClr val="000000"/>
                </a:solidFill>
              </a:rPr>
              <a:t>; </a:t>
            </a:r>
            <a:r>
              <a:rPr lang="en-US" sz="1200" dirty="0" err="1">
                <a:solidFill>
                  <a:srgbClr val="000000"/>
                </a:solidFill>
              </a:rPr>
              <a:t>j++</a:t>
            </a:r>
            <a:r>
              <a:rPr lang="en-US" sz="1200" dirty="0">
                <a:solidFill>
                  <a:srgbClr val="000000"/>
                </a:solidFill>
              </a:rPr>
              <a:t>){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			x = (int)(p[0] + value);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			if (x &lt; 0) x = 0;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			if (x &gt; 255) x = 255;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			p[0] = (byte)x;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			++p;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		}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		p += </a:t>
            </a:r>
            <a:r>
              <a:rPr lang="en-US" sz="1200" dirty="0" err="1">
                <a:solidFill>
                  <a:srgbClr val="000000"/>
                </a:solidFill>
              </a:rPr>
              <a:t>nOffset</a:t>
            </a:r>
            <a:r>
              <a:rPr lang="en-US" sz="1200" dirty="0">
                <a:solidFill>
                  <a:srgbClr val="000000"/>
                </a:solidFill>
              </a:rPr>
              <a:t>;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	}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}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</a:t>
            </a:r>
            <a:r>
              <a:rPr lang="en-US" sz="1200" dirty="0" err="1">
                <a:solidFill>
                  <a:srgbClr val="000000"/>
                </a:solidFill>
              </a:rPr>
              <a:t>b.UnlockBits</a:t>
            </a:r>
            <a:r>
              <a:rPr lang="en-US" sz="1200" dirty="0">
                <a:solidFill>
                  <a:srgbClr val="000000"/>
                </a:solidFill>
              </a:rPr>
              <a:t>(data);</a:t>
            </a:r>
          </a:p>
          <a:p>
            <a: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	</a:t>
            </a:r>
            <a:r>
              <a:rPr lang="en-US" sz="1200" dirty="0" err="1">
                <a:solidFill>
                  <a:srgbClr val="000000"/>
                </a:solidFill>
              </a:rPr>
              <a:t>bmpimg</a:t>
            </a:r>
            <a:r>
              <a:rPr lang="en-US" sz="1200" dirty="0">
                <a:solidFill>
                  <a:srgbClr val="000000"/>
                </a:solidFill>
              </a:rPr>
              <a:t> = (Bitmap)</a:t>
            </a:r>
            <a:r>
              <a:rPr lang="en-US" sz="1200" dirty="0" err="1">
                <a:solidFill>
                  <a:srgbClr val="000000"/>
                </a:solidFill>
              </a:rPr>
              <a:t>b.Clone</a:t>
            </a:r>
            <a:r>
              <a:rPr lang="en-US" sz="1200" dirty="0">
                <a:solidFill>
                  <a:srgbClr val="000000"/>
                </a:solidFill>
              </a:rPr>
              <a:t>();   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FC35F-4F22-4586-A988-9A62B0AD7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B67B645E-C5E5-4727-B977-D372A0AA71D9}" type="slidenum">
              <a:rPr lang="en-US" sz="900">
                <a:solidFill>
                  <a:srgbClr val="898989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9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06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1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AAF27A7-EE9E-41E9-AA6D-9A561EF8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Lanjutan: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Operasi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Brightness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dengan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Pointer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02CC57-7E1E-457A-A87A-2E41FBAD0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id-ID" sz="3200" i="1" u="sng" dirty="0">
                <a:solidFill>
                  <a:prstClr val="black">
                    <a:lumMod val="75000"/>
                    <a:lumOff val="25000"/>
                  </a:prstClr>
                </a:solidFill>
                <a:cs typeface="Courier New" panose="02070309020205020404" pitchFamily="49" charset="0"/>
              </a:rPr>
              <a:t>Cara Pemanggilan</a:t>
            </a:r>
            <a:endParaRPr lang="id-ID" sz="2000" i="1" u="sng" dirty="0">
              <a:solidFill>
                <a:prstClr val="black">
                  <a:lumMod val="75000"/>
                  <a:lumOff val="25000"/>
                </a:prstClr>
              </a:solidFill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endParaRPr lang="id-ID" sz="2000" dirty="0">
              <a:solidFill>
                <a:prstClr val="black">
                  <a:lumMod val="75000"/>
                  <a:lumOff val="25000"/>
                </a:prst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</a:pPr>
            <a:r>
              <a:rPr lang="id-ID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pictureBoxHasil.Image = (Bitmap)Konvolusi((Bitmap)pictureBoxAsli.Image, Filter); </a:t>
            </a:r>
            <a:endParaRPr lang="id-ID" sz="1050" dirty="0">
              <a:solidFill>
                <a:prstClr val="black">
                  <a:lumMod val="75000"/>
                  <a:lumOff val="25000"/>
                </a:prst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FC35F-4F22-4586-A988-9A62B0AD7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67B645E-C5E5-4727-B977-D372A0AA71D9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6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BA2804-4391-482E-81F6-0FD29003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ja-JP" dirty="0"/>
              <a:t>Let’s take a break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92250A-FCB4-406F-8CB9-7C4D1DC6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(For real)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BBDDD-9741-4D79-A676-6AB949220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480DDF6-8F5B-417A-A592-2733B9A9CD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619" r="22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943121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B81C3C6D-1409-4B08-8B3F-A152087F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Tugas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ertemuan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7E750D-A066-4EC1-9476-3201E204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1600" dirty="0" err="1"/>
              <a:t>Buatlah</a:t>
            </a:r>
            <a:r>
              <a:rPr lang="en-US" sz="1600" dirty="0"/>
              <a:t> program </a:t>
            </a:r>
            <a:r>
              <a:rPr lang="en-US" sz="1600" dirty="0" err="1"/>
              <a:t>pengolahan</a:t>
            </a:r>
            <a:r>
              <a:rPr lang="en-US" sz="1600" dirty="0"/>
              <a:t> </a:t>
            </a:r>
            <a:r>
              <a:rPr lang="en-US" sz="1600" dirty="0" err="1"/>
              <a:t>citra</a:t>
            </a:r>
            <a:r>
              <a:rPr lang="en-US" sz="1600" dirty="0"/>
              <a:t> </a:t>
            </a:r>
            <a:r>
              <a:rPr lang="en-US" sz="1600" dirty="0" err="1"/>
              <a:t>berbasis</a:t>
            </a:r>
            <a:r>
              <a:rPr lang="en-US" sz="1600" dirty="0"/>
              <a:t> </a:t>
            </a:r>
            <a:r>
              <a:rPr lang="en-US" sz="1600" dirty="0" err="1"/>
              <a:t>titik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pointer, </a:t>
            </a:r>
            <a:r>
              <a:rPr lang="en-US" sz="1600" dirty="0" err="1"/>
              <a:t>meliputi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Brightness, Invert, Greyscale, Thresholding</a:t>
            </a:r>
          </a:p>
          <a:p>
            <a:r>
              <a:rPr lang="en-US" sz="1600" dirty="0" err="1"/>
              <a:t>Kembangkan</a:t>
            </a:r>
            <a:r>
              <a:rPr lang="en-US" sz="1600" dirty="0"/>
              <a:t> program agar (1)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menyimpan</a:t>
            </a:r>
            <a:r>
              <a:rPr lang="en-US" sz="1600" dirty="0"/>
              <a:t> </a:t>
            </a:r>
            <a:r>
              <a:rPr lang="en-US" sz="1600" dirty="0" err="1"/>
              <a:t>citra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; (2) </a:t>
            </a:r>
            <a:r>
              <a:rPr lang="en-US" sz="1600" dirty="0" err="1"/>
              <a:t>memiliki</a:t>
            </a:r>
            <a:r>
              <a:rPr lang="en-US" sz="1600" dirty="0"/>
              <a:t> error handling</a:t>
            </a:r>
            <a:r>
              <a:rPr lang="id-ID" sz="1600" dirty="0"/>
              <a:t>,</a:t>
            </a:r>
            <a:r>
              <a:rPr lang="en-US" sz="1600" dirty="0"/>
              <a:t> dan</a:t>
            </a:r>
            <a:r>
              <a:rPr lang="id-ID" sz="1600"/>
              <a:t>;</a:t>
            </a:r>
            <a:r>
              <a:rPr lang="en-US" sz="1600"/>
              <a:t> </a:t>
            </a:r>
            <a:r>
              <a:rPr lang="en-US" sz="1600" dirty="0"/>
              <a:t>(3) </a:t>
            </a:r>
            <a:r>
              <a:rPr lang="en-US" sz="1600" dirty="0" err="1"/>
              <a:t>menghitung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, </a:t>
            </a:r>
            <a:r>
              <a:rPr lang="en-US" sz="1600" dirty="0" err="1"/>
              <a:t>dimulai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tsb</a:t>
            </a:r>
            <a:r>
              <a:rPr lang="en-US" sz="1600" dirty="0"/>
              <a:t> </a:t>
            </a:r>
            <a:r>
              <a:rPr lang="en-US" sz="1600" dirty="0" err="1"/>
              <a:t>dimulai</a:t>
            </a:r>
            <a:endParaRPr lang="en-US" sz="1600" dirty="0"/>
          </a:p>
          <a:p>
            <a:r>
              <a:rPr lang="en-US" sz="1600" dirty="0" err="1"/>
              <a:t>Kembangkan</a:t>
            </a:r>
            <a:r>
              <a:rPr lang="en-US" sz="1600" dirty="0"/>
              <a:t> Thresholding </a:t>
            </a:r>
            <a:r>
              <a:rPr lang="en-US" sz="1600" dirty="0" err="1"/>
              <a:t>dengan</a:t>
            </a:r>
            <a:r>
              <a:rPr lang="en-US" sz="1600" dirty="0"/>
              <a:t> Multilevel Thresholding dan OTSU [bonus +10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jenis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Mulai</a:t>
            </a:r>
            <a:r>
              <a:rPr lang="en-US" sz="1600" dirty="0"/>
              <a:t> </a:t>
            </a:r>
            <a:r>
              <a:rPr lang="en-US" sz="1600" dirty="0" err="1"/>
              <a:t>dikerjakan</a:t>
            </a:r>
            <a:r>
              <a:rPr lang="en-US" sz="1600" dirty="0"/>
              <a:t> di </a:t>
            </a:r>
            <a:r>
              <a:rPr lang="id-ID" sz="1600" dirty="0"/>
              <a:t>l</a:t>
            </a:r>
            <a:r>
              <a:rPr lang="en-US" sz="1600" dirty="0"/>
              <a:t>ab</a:t>
            </a:r>
          </a:p>
          <a:p>
            <a:pPr marL="0" indent="0">
              <a:buNone/>
            </a:pPr>
            <a:r>
              <a:rPr lang="id-ID" sz="1600" dirty="0"/>
              <a:t>Kumpulkan seperti biasa ke LINE @fatanisti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Batas </a:t>
            </a:r>
            <a:r>
              <a:rPr lang="en-US" sz="1600" dirty="0" err="1"/>
              <a:t>pengiriman</a:t>
            </a:r>
            <a:r>
              <a:rPr lang="en-US" sz="1600" dirty="0"/>
              <a:t>:</a:t>
            </a:r>
            <a:r>
              <a:rPr lang="id-ID" sz="1600" dirty="0"/>
              <a:t> Minggu</a:t>
            </a:r>
            <a:r>
              <a:rPr lang="en-US" sz="1600" dirty="0"/>
              <a:t>, </a:t>
            </a:r>
            <a:r>
              <a:rPr lang="id-ID" sz="1600" dirty="0"/>
              <a:t>17 Maret 2019</a:t>
            </a:r>
            <a:r>
              <a:rPr lang="en-US" sz="1600" dirty="0"/>
              <a:t> </a:t>
            </a:r>
            <a:r>
              <a:rPr lang="en-US" sz="1600" dirty="0" err="1"/>
              <a:t>pukul</a:t>
            </a:r>
            <a:r>
              <a:rPr lang="en-US" sz="1600" dirty="0"/>
              <a:t> 23.59 WIB</a:t>
            </a:r>
          </a:p>
        </p:txBody>
      </p:sp>
    </p:spTree>
    <p:extLst>
      <p:ext uri="{BB962C8B-B14F-4D97-AF65-F5344CB8AC3E}">
        <p14:creationId xmlns:p14="http://schemas.microsoft.com/office/powerpoint/2010/main" val="1449990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noProof="1"/>
              <a:t>Fatan A. Ahdiy</a:t>
            </a:r>
            <a:endParaRPr lang="en-ZA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id-ID" dirty="0"/>
              <a:t>+62 819 0506 5772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id-ID" dirty="0"/>
              <a:t>fatanaufa97@gmail.com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en-ZA" dirty="0"/>
              <a:t>https://www.linkedin.com/in/fatanahdiy97/</a:t>
            </a: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15BDB35-D3BA-44D9-BBA8-55E6048F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PPT BISA DIUNDUH DI: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847BF-578F-486A-9C44-6672791C9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https://github.com/fatanisti/MateriPACD</a:t>
            </a:r>
          </a:p>
        </p:txBody>
      </p:sp>
    </p:spTree>
    <p:extLst>
      <p:ext uri="{BB962C8B-B14F-4D97-AF65-F5344CB8AC3E}">
        <p14:creationId xmlns:p14="http://schemas.microsoft.com/office/powerpoint/2010/main" val="63601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d-ID" dirty="0"/>
              <a:t>Sebelum masuk ke materi, mari bersama-sama kita bahas “sedikit” tugasnya</a:t>
            </a:r>
          </a:p>
          <a:p>
            <a:r>
              <a:rPr lang="id-ID" noProof="1"/>
              <a:t>Ketauan deh siapa yang belum ngerjain/ngumpulin </a:t>
            </a:r>
            <a:r>
              <a:rPr lang="id-ID" noProof="1">
                <a:sym typeface="Wingdings" panose="05000000000000000000" pitchFamily="2" charset="2"/>
              </a:rPr>
              <a:t></a:t>
            </a:r>
            <a:endParaRPr lang="en-ZA" noProof="1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PASTIKAN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/>
          <a:lstStyle/>
          <a:p>
            <a:r>
              <a:rPr lang="id-ID" noProof="1"/>
              <a:t>Seluruh praktikan sudah menyelesaikan dan MENGUMPULKAN tugas dari pertemuan sebelumnya</a:t>
            </a:r>
            <a:endParaRPr lang="en-ZA" noProof="1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3AB836DB-6BC5-4E91-8D1D-79B8D79E60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498" r="22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Logo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9220655" y="606225"/>
            <a:ext cx="2106487" cy="207869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How to USE POINTER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dirty="0"/>
              <a:t>IN VISUAL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C6B16-0712-4C8A-8885-9E2B157B63BC}"/>
              </a:ext>
            </a:extLst>
          </p:cNvPr>
          <p:cNvSpPr txBox="1"/>
          <p:nvPr/>
        </p:nvSpPr>
        <p:spPr>
          <a:xfrm>
            <a:off x="9557359" y="1014608"/>
            <a:ext cx="1402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dirty="0">
                <a:solidFill>
                  <a:schemeClr val="bg1"/>
                </a:solidFill>
                <a:latin typeface="+mj-lt"/>
              </a:rPr>
              <a:t>#2</a:t>
            </a:r>
            <a:endParaRPr lang="en-ID" sz="8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Hasil gambar untuk pointer">
            <a:extLst>
              <a:ext uri="{FF2B5EF4-FFF2-40B4-BE49-F238E27FC236}">
                <a16:creationId xmlns:a16="http://schemas.microsoft.com/office/drawing/2014/main" id="{2EFA14C8-6D03-4F40-A82C-2C4A7164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58" y="1189462"/>
            <a:ext cx="3350995" cy="3888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4B25B-1918-41C4-B441-1F13E29961E9}"/>
              </a:ext>
            </a:extLst>
          </p:cNvPr>
          <p:cNvSpPr txBox="1"/>
          <p:nvPr/>
        </p:nvSpPr>
        <p:spPr>
          <a:xfrm>
            <a:off x="1356645" y="820130"/>
            <a:ext cx="236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Pointer (Dog Breed)</a:t>
            </a:r>
            <a:endParaRPr lang="en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97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DA6C70-250A-4C91-8F49-6F3AF90ACE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C62B913-981C-4A72-A22B-1E995DB4EC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1"/>
          </a:solidFill>
        </p:spPr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08272A7-B34E-4349-AFAE-A5CF454DC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318426"/>
            <a:ext cx="3863221" cy="884073"/>
          </a:xfrm>
        </p:spPr>
        <p:txBody>
          <a:bodyPr/>
          <a:lstStyle/>
          <a:p>
            <a:r>
              <a:rPr lang="id-ID" dirty="0"/>
              <a:t>Pointer</a:t>
            </a:r>
            <a:endParaRPr lang="en-ZA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FB0E703-1500-40AD-A066-4A28394244E0}"/>
              </a:ext>
            </a:extLst>
          </p:cNvPr>
          <p:cNvSpPr txBox="1">
            <a:spLocks/>
          </p:cNvSpPr>
          <p:nvPr/>
        </p:nvSpPr>
        <p:spPr>
          <a:xfrm>
            <a:off x="7377830" y="1576478"/>
            <a:ext cx="4063667" cy="46239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ZA" noProof="1"/>
              <a:t>Pointer adalah sebuah variabel dengan tipe tertentu yang dapat digunakan untuk mencatat alamat dari suatu variabel yang setipe dengannya, mengakses dan memanipulasi data yang tersimpan dalam alamat tersebut.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ZA" noProof="1"/>
              <a:t>Dalam ANSI/C, simbol * digunakan untuk mendeklarasi sebuah pointer.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60DAD6-206F-405E-B0EA-7975B6C3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57693"/>
            <a:ext cx="5703888" cy="1047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89DE6C-489F-422B-8D36-58BD0E42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1115"/>
            <a:ext cx="5703888" cy="3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E7C615D-94BD-4A38-B181-B5AAB32C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Pengolahan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Citra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dengan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Pointer: Unsafe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A44B24-A443-4D2C-9040-F2B537C5E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/>
            <a:r>
              <a:rPr lang="en-US" sz="2400" dirty="0" err="1">
                <a:solidFill>
                  <a:srgbClr val="000000"/>
                </a:solidFill>
              </a:rPr>
              <a:t>Secara</a:t>
            </a:r>
            <a:r>
              <a:rPr lang="en-US" sz="2400" dirty="0">
                <a:solidFill>
                  <a:srgbClr val="000000"/>
                </a:solidFill>
              </a:rPr>
              <a:t> default, </a:t>
            </a:r>
            <a:r>
              <a:rPr lang="en-US" sz="2400" dirty="0" err="1">
                <a:solidFill>
                  <a:srgbClr val="000000"/>
                </a:solidFill>
              </a:rPr>
              <a:t>bahasa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pemrograman</a:t>
            </a:r>
            <a:r>
              <a:rPr lang="en-US" sz="2400" dirty="0">
                <a:solidFill>
                  <a:srgbClr val="000000"/>
                </a:solidFill>
              </a:rPr>
              <a:t> C# </a:t>
            </a:r>
            <a:r>
              <a:rPr lang="en-US" sz="2400" dirty="0" err="1">
                <a:solidFill>
                  <a:srgbClr val="000000"/>
                </a:solidFill>
              </a:rPr>
              <a:t>tidak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mendukung</a:t>
            </a:r>
            <a:r>
              <a:rPr lang="en-US" sz="2400" dirty="0">
                <a:solidFill>
                  <a:srgbClr val="000000"/>
                </a:solidFill>
              </a:rPr>
              <a:t> pointer </a:t>
            </a:r>
            <a:r>
              <a:rPr lang="en-US" sz="2400" dirty="0" err="1">
                <a:solidFill>
                  <a:srgbClr val="000000"/>
                </a:solidFill>
              </a:rPr>
              <a:t>aritmatika</a:t>
            </a:r>
            <a:r>
              <a:rPr lang="en-US" sz="2400" dirty="0">
                <a:solidFill>
                  <a:srgbClr val="000000"/>
                </a:solidFill>
              </a:rPr>
              <a:t>. </a:t>
            </a:r>
            <a:r>
              <a:rPr lang="en-US" sz="2400" dirty="0" err="1">
                <a:solidFill>
                  <a:srgbClr val="000000"/>
                </a:solidFill>
              </a:rPr>
              <a:t>Namun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kita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dapat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mendefinisikan</a:t>
            </a:r>
            <a:r>
              <a:rPr lang="en-US" sz="2400" dirty="0">
                <a:solidFill>
                  <a:srgbClr val="000000"/>
                </a:solidFill>
              </a:rPr>
              <a:t> unsafe code di mana pointer </a:t>
            </a:r>
            <a:r>
              <a:rPr lang="en-US" sz="2400" dirty="0" err="1">
                <a:solidFill>
                  <a:srgbClr val="000000"/>
                </a:solidFill>
              </a:rPr>
              <a:t>dapat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digunakan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indent="-228600"/>
            <a:r>
              <a:rPr lang="en-US" sz="2400" dirty="0" err="1">
                <a:solidFill>
                  <a:srgbClr val="000000"/>
                </a:solidFill>
              </a:rPr>
              <a:t>Untuk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mengaktifkan</a:t>
            </a:r>
            <a:r>
              <a:rPr lang="en-US" sz="2400" dirty="0">
                <a:solidFill>
                  <a:srgbClr val="000000"/>
                </a:solidFill>
              </a:rPr>
              <a:t> unsafe code </a:t>
            </a:r>
            <a:r>
              <a:rPr lang="en-US" sz="2400" dirty="0" err="1">
                <a:solidFill>
                  <a:srgbClr val="000000"/>
                </a:solidFill>
              </a:rPr>
              <a:t>dengan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cara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mengklik</a:t>
            </a:r>
            <a:r>
              <a:rPr lang="en-US" sz="2400" dirty="0">
                <a:solidFill>
                  <a:srgbClr val="000000"/>
                </a:solidFill>
              </a:rPr>
              <a:t> “allow unsafe code” di properties project.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F20CB-A45F-4A49-97DF-0F9FE0381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B67B645E-C5E5-4727-B977-D372A0AA71D9}" type="slidenum">
              <a:rPr lang="en-US" sz="900">
                <a:solidFill>
                  <a:srgbClr val="898989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900">
              <a:solidFill>
                <a:srgbClr val="898989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0CAA0F-0468-4272-822C-B73BFA6E05E1}"/>
              </a:ext>
            </a:extLst>
          </p:cNvPr>
          <p:cNvGrpSpPr/>
          <p:nvPr/>
        </p:nvGrpSpPr>
        <p:grpSpPr>
          <a:xfrm>
            <a:off x="4961993" y="4526882"/>
            <a:ext cx="6984055" cy="1376589"/>
            <a:chOff x="675881" y="3008793"/>
            <a:chExt cx="10218653" cy="201414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39339C-8D2E-46C1-B135-FF43B856C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81" y="3429000"/>
              <a:ext cx="3966481" cy="109522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1D9896-4578-41FD-B338-FD9236968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6243" y="3008793"/>
              <a:ext cx="6008291" cy="201414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06931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BA2804-4391-482E-81F6-0FD29003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さあ、始めよう！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92250A-FCB4-406F-8CB9-7C4D1DC6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BBDDD-9741-4D79-A676-6AB949220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4A2E504-64D8-401D-8B8F-0748BA81C9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0497" r="104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714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2F774-0DD0-49DB-B427-CA6E6E3093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ACC7AB-31CC-4EF1-8FD5-9CBA2F3C2A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Code Example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CBE410C-0B19-42BB-B665-BBC811E8D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 err="1"/>
              <a:t>Konversi</a:t>
            </a:r>
            <a:r>
              <a:rPr lang="en-ID" dirty="0"/>
              <a:t> RGB </a:t>
            </a:r>
            <a:r>
              <a:rPr lang="en-ID" dirty="0" err="1"/>
              <a:t>ke</a:t>
            </a:r>
            <a:r>
              <a:rPr lang="en-ID" dirty="0"/>
              <a:t> Gr</a:t>
            </a:r>
            <a:r>
              <a:rPr lang="id-ID" dirty="0"/>
              <a:t>a</a:t>
            </a:r>
            <a:r>
              <a:rPr lang="en-ID" dirty="0" err="1"/>
              <a:t>yscale</a:t>
            </a:r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15BB4A-91AA-4C8F-AD56-3DB7B01092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1"/>
          </a:solid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B6B089-F015-45F2-BA0C-AA630E1D1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15"/>
          <a:stretch/>
        </p:blipFill>
        <p:spPr>
          <a:xfrm>
            <a:off x="-1" y="1391386"/>
            <a:ext cx="5703888" cy="34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70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2F774-0DD0-49DB-B427-CA6E6E3093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ACC7AB-31CC-4EF1-8FD5-9CBA2F3C2A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Code Example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CBE410C-0B19-42BB-B665-BBC811E8D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2050" y="4362628"/>
            <a:ext cx="4439448" cy="1415429"/>
          </a:xfrm>
        </p:spPr>
        <p:txBody>
          <a:bodyPr/>
          <a:lstStyle/>
          <a:p>
            <a:r>
              <a:rPr lang="en-ID" dirty="0" err="1"/>
              <a:t>Operasi</a:t>
            </a:r>
            <a:r>
              <a:rPr lang="en-ID" dirty="0"/>
              <a:t> Brightness </a:t>
            </a:r>
            <a:r>
              <a:rPr lang="en-ID" dirty="0" err="1"/>
              <a:t>dengan</a:t>
            </a:r>
            <a:r>
              <a:rPr lang="id-ID" dirty="0"/>
              <a:t> </a:t>
            </a:r>
            <a:r>
              <a:rPr lang="en-ID" dirty="0"/>
              <a:t>Pointer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15BB4A-91AA-4C8F-AD56-3DB7B01092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1"/>
          </a:solid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9CAAED-50FA-4CB4-981A-0DE82925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177702"/>
            <a:ext cx="5703889" cy="38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G  Pitch Deck_SB - v4" id="{B4102299-0AE8-4B6D-9217-FDD7E8440BE7}" vid="{C9129DCB-E556-49D1-B1C1-E90E01296B02}"/>
    </a:ext>
  </a:extLst>
</a:theme>
</file>

<file path=ppt/theme/theme2.xml><?xml version="1.0" encoding="utf-8"?>
<a:theme xmlns:a="http://schemas.openxmlformats.org/drawingml/2006/main" name="1_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G  Pitch Deck_SB - v4" id="{B4102299-0AE8-4B6D-9217-FDD7E8440BE7}" vid="{C9129DCB-E556-49D1-B1C1-E90E01296B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FCFEE3-59F5-490C-AC74-047FF9F6A8F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Widescreen</PresentationFormat>
  <Paragraphs>74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Corbel</vt:lpstr>
      <vt:lpstr>Courier New</vt:lpstr>
      <vt:lpstr>Tahoma</vt:lpstr>
      <vt:lpstr>Office Theme</vt:lpstr>
      <vt:lpstr>1_Office Theme</vt:lpstr>
      <vt:lpstr>PERTEMUAN K3TIGA</vt:lpstr>
      <vt:lpstr>PPT BISA DIUNDUH DI:</vt:lpstr>
      <vt:lpstr>PASTIKAN</vt:lpstr>
      <vt:lpstr>How to USE POINTER</vt:lpstr>
      <vt:lpstr>Pointer</vt:lpstr>
      <vt:lpstr>Pengolahan Citra dengan Pointer: Unsafe Code</vt:lpstr>
      <vt:lpstr>さあ、始めよう！</vt:lpstr>
      <vt:lpstr>Code Example</vt:lpstr>
      <vt:lpstr>Code Example</vt:lpstr>
      <vt:lpstr>Lanjutan: Operasi Brightness dengan Pointer</vt:lpstr>
      <vt:lpstr>Lanjutan: Operasi Brightness dengan Pointer</vt:lpstr>
      <vt:lpstr>Let’s take a break</vt:lpstr>
      <vt:lpstr>Tugas Pertemuan 03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2019-03-10T14:27:05Z</dcterms:created>
  <dcterms:modified xsi:type="dcterms:W3CDTF">2019-03-10T15:13:04Z</dcterms:modified>
</cp:coreProperties>
</file>